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_rels/presentation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6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</p:sldIdLst>
  <p:sldSz cx="10080625" cy="7559675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79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80" name="PlaceHolder 7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0" y="3150000"/>
            <a:ext cx="9719280" cy="1259280"/>
          </a:xfrm>
          <a:prstGeom prst="rect">
            <a:avLst/>
          </a:prstGeom>
          <a:solidFill>
            <a:srgbClr val="e74c3c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PlaceHolder 2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59280" cy="89928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fr-FR" sz="1800" spc="-1" strike="noStrike">
                <a:latin typeface="Arial"/>
              </a:rPr>
              <a:t>Cliquez pour éditer le format du texte-titre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360000" y="1980000"/>
            <a:ext cx="9179280" cy="4679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latin typeface="Arial"/>
              </a:rPr>
              <a:t>Cliquez pour éditer le format du plan de texte</a:t>
            </a:r>
            <a:endParaRPr b="0" lang="fr-FR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latin typeface="Arial"/>
              </a:rPr>
              <a:t>Second niveau de plan</a:t>
            </a:r>
            <a:endParaRPr b="0" lang="fr-FR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latin typeface="Arial"/>
              </a:rPr>
              <a:t>Troisième niveau de plan</a:t>
            </a:r>
            <a:endParaRPr b="0" lang="fr-FR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latin typeface="Arial"/>
              </a:rPr>
              <a:t>Quatrième niveau de plan</a:t>
            </a:r>
            <a:endParaRPr b="0" lang="fr-FR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latin typeface="Arial"/>
              </a:rPr>
              <a:t>Cinquième niveau de plan</a:t>
            </a:r>
            <a:endParaRPr b="0" lang="fr-FR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latin typeface="Arial"/>
              </a:rPr>
              <a:t>Sixième niveau de plan</a:t>
            </a:r>
            <a:endParaRPr b="0" lang="fr-FR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latin typeface="Arial"/>
              </a:rPr>
              <a:t>Septième niveau de plan</a:t>
            </a:r>
            <a:endParaRPr b="0" lang="fr-FR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0" y="180000"/>
            <a:ext cx="9719280" cy="1259280"/>
          </a:xfrm>
          <a:prstGeom prst="rect">
            <a:avLst/>
          </a:prstGeom>
          <a:solidFill>
            <a:srgbClr val="e74c3c"/>
          </a:solidFill>
          <a:ln w="720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0" name="CustomShape 2"/>
          <p:cNvSpPr/>
          <p:nvPr/>
        </p:nvSpPr>
        <p:spPr>
          <a:xfrm>
            <a:off x="7560000" y="6840000"/>
            <a:ext cx="2519280" cy="539280"/>
          </a:xfrm>
          <a:prstGeom prst="rect">
            <a:avLst/>
          </a:prstGeom>
          <a:solidFill>
            <a:srgbClr val="e74c3c"/>
          </a:solidFill>
          <a:ln w="720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1" name="CustomShape 3"/>
          <p:cNvSpPr/>
          <p:nvPr/>
        </p:nvSpPr>
        <p:spPr>
          <a:xfrm>
            <a:off x="900000" y="6840000"/>
            <a:ext cx="6479280" cy="539280"/>
          </a:xfrm>
          <a:prstGeom prst="rect">
            <a:avLst/>
          </a:prstGeom>
          <a:solidFill>
            <a:srgbClr val="bdc3c7"/>
          </a:solidFill>
          <a:ln w="720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2" name="CustomShape 4"/>
          <p:cNvSpPr/>
          <p:nvPr/>
        </p:nvSpPr>
        <p:spPr>
          <a:xfrm>
            <a:off x="180000" y="6840000"/>
            <a:ext cx="539280" cy="539280"/>
          </a:xfrm>
          <a:prstGeom prst="rect">
            <a:avLst/>
          </a:prstGeom>
          <a:solidFill>
            <a:srgbClr val="f44336"/>
          </a:solidFill>
          <a:ln w="720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3" name="PlaceHolder 5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fr-FR" sz="4400" spc="-1" strike="noStrike">
                <a:latin typeface="Arial"/>
              </a:rPr>
              <a:t>Cliquez pour éditer le format du texte-titre</a:t>
            </a:r>
            <a:endParaRPr b="0" lang="fr-FR" sz="4400" spc="-1" strike="noStrike">
              <a:latin typeface="Arial"/>
            </a:endParaRPr>
          </a:p>
        </p:txBody>
      </p:sp>
      <p:sp>
        <p:nvSpPr>
          <p:cNvPr id="44" name="PlaceHolder 6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3200" spc="-1" strike="noStrike">
                <a:latin typeface="Arial"/>
              </a:rPr>
              <a:t>Cliquez pour éditer le format du plan de texte</a:t>
            </a:r>
            <a:endParaRPr b="0" lang="fr-F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800" spc="-1" strike="noStrike">
                <a:latin typeface="Arial"/>
              </a:rPr>
              <a:t>Second niveau de plan</a:t>
            </a:r>
            <a:endParaRPr b="0" lang="fr-F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400" spc="-1" strike="noStrike">
                <a:latin typeface="Arial"/>
              </a:rPr>
              <a:t>Troisième niveau de plan</a:t>
            </a:r>
            <a:endParaRPr b="0" lang="fr-F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000" spc="-1" strike="noStrike">
                <a:latin typeface="Arial"/>
              </a:rPr>
              <a:t>Quatrième niveau de plan</a:t>
            </a:r>
            <a:endParaRPr b="0" lang="fr-F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Cinquième niveau de plan</a:t>
            </a:r>
            <a:endParaRPr b="0" lang="fr-F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Sixième niveau de plan</a:t>
            </a:r>
            <a:endParaRPr b="0" lang="fr-F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Septième niveau de plan</a:t>
            </a:r>
            <a:endParaRPr b="0" lang="fr-F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360000" y="3330000"/>
            <a:ext cx="9359280" cy="89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fr-FR" sz="3200" spc="-1" strike="noStrike">
                <a:solidFill>
                  <a:srgbClr val="ffffff"/>
                </a:solidFill>
                <a:latin typeface="Source Sans Pro Black"/>
                <a:ea typeface="DejaVu Sans"/>
              </a:rPr>
              <a:t>Société de Mathématiques Appliquées et industrielles</a:t>
            </a:r>
            <a:endParaRPr b="0" lang="fr-FR" sz="3200" spc="-1" strike="noStrike">
              <a:latin typeface="Arial"/>
            </a:endParaRPr>
          </a:p>
        </p:txBody>
      </p:sp>
      <p:sp>
        <p:nvSpPr>
          <p:cNvPr id="82" name="CustomShape 2"/>
          <p:cNvSpPr/>
          <p:nvPr/>
        </p:nvSpPr>
        <p:spPr>
          <a:xfrm>
            <a:off x="540000" y="4680000"/>
            <a:ext cx="9179280" cy="251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360000" y="360000"/>
            <a:ext cx="9359280" cy="89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fr-FR" sz="3200" spc="-1" strike="noStrike">
                <a:solidFill>
                  <a:srgbClr val="ffffff"/>
                </a:solidFill>
                <a:latin typeface="Source Sans Pro Black"/>
                <a:ea typeface="DejaVu Sans"/>
              </a:rPr>
              <a:t>Recent actions</a:t>
            </a:r>
            <a:endParaRPr b="0" lang="fr-FR" sz="3200" spc="-1" strike="noStrike">
              <a:latin typeface="Arial"/>
            </a:endParaRPr>
          </a:p>
        </p:txBody>
      </p:sp>
      <p:sp>
        <p:nvSpPr>
          <p:cNvPr id="84" name="CustomShape 2"/>
          <p:cNvSpPr/>
          <p:nvPr/>
        </p:nvSpPr>
        <p:spPr>
          <a:xfrm>
            <a:off x="360000" y="1980000"/>
            <a:ext cx="9179280" cy="467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>
              <a:lnSpc>
                <a:spcPct val="100000"/>
              </a:lnSpc>
              <a:spcAft>
                <a:spcPts val="1142"/>
              </a:spcAft>
            </a:pPr>
            <a:r>
              <a:rPr b="1" lang="fr-FR" sz="2600" spc="-1" strike="noStrike">
                <a:solidFill>
                  <a:srgbClr val="1c1c1c"/>
                </a:solidFill>
                <a:latin typeface="Source Sans Pro Semibold"/>
                <a:ea typeface="DejaVu Sans"/>
              </a:rPr>
              <a:t>-Forum emploi maths (Maths job fair) around 2000 participants. (With SfdS and labex AMIES)</a:t>
            </a:r>
            <a:endParaRPr b="0" lang="fr-FR" sz="26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142"/>
              </a:spcAft>
            </a:pPr>
            <a:r>
              <a:rPr b="1" lang="fr-FR" sz="2600" spc="-1" strike="noStrike">
                <a:solidFill>
                  <a:srgbClr val="1c1c1c"/>
                </a:solidFill>
                <a:latin typeface="Source Sans Pro Semibold"/>
                <a:ea typeface="DejaVu Sans"/>
              </a:rPr>
              <a:t>-Boum projects (move your maths) for young mathematicians.</a:t>
            </a:r>
            <a:endParaRPr b="0" lang="fr-FR" sz="26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142"/>
              </a:spcAft>
            </a:pPr>
            <a:r>
              <a:rPr b="1" lang="fr-FR" sz="2600" spc="-1" strike="noStrike">
                <a:solidFill>
                  <a:srgbClr val="1c1c1c"/>
                </a:solidFill>
                <a:latin typeface="Source Sans Pro Semibold"/>
                <a:ea typeface="DejaVu Sans"/>
              </a:rPr>
              <a:t>-Support ICM Paris 2022 bid (support of CNRS, INRIA, FMSP, FMJH, French president, Mayor of Paris, SMAI, SMF, SfdS, labex Amies, Bezout, Carmin). European event.</a:t>
            </a:r>
            <a:endParaRPr b="0" lang="fr-FR" sz="26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142"/>
              </a:spcAft>
            </a:pPr>
            <a:r>
              <a:rPr b="1" lang="fr-FR" sz="2600" spc="-1" strike="noStrike">
                <a:solidFill>
                  <a:srgbClr val="1c1c1c"/>
                </a:solidFill>
                <a:latin typeface="Source Sans Pro Semibold"/>
                <a:ea typeface="DejaVu Sans"/>
              </a:rPr>
              <a:t>https://www.icm2022-paris.com/</a:t>
            </a:r>
            <a:endParaRPr b="0" lang="fr-FR" sz="26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142"/>
              </a:spcAft>
            </a:pPr>
            <a:r>
              <a:rPr b="1" lang="fr-FR" sz="2600" spc="-1" strike="noStrike">
                <a:solidFill>
                  <a:srgbClr val="1c1c1c"/>
                </a:solidFill>
                <a:latin typeface="Source Sans Pro Semibold"/>
                <a:ea typeface="DejaVu Sans"/>
              </a:rPr>
              <a:t>-Educational situations (baccalauréat)</a:t>
            </a:r>
            <a:endParaRPr b="0" lang="fr-FR" sz="26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142"/>
              </a:spcAft>
            </a:pPr>
            <a:r>
              <a:rPr b="1" lang="fr-FR" sz="2600" spc="-1" strike="noStrike">
                <a:solidFill>
                  <a:srgbClr val="1c1c1c"/>
                </a:solidFill>
                <a:latin typeface="Source Sans Pro Semibold"/>
                <a:ea typeface="DejaVu Sans"/>
              </a:rPr>
              <a:t>-Turkey.</a:t>
            </a:r>
            <a:endParaRPr b="0" lang="fr-FR" sz="26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142"/>
              </a:spcAft>
            </a:pPr>
            <a:r>
              <a:rPr b="1" lang="fr-FR" sz="2600" spc="-1" strike="noStrike">
                <a:solidFill>
                  <a:srgbClr val="1c1c1c"/>
                </a:solidFill>
                <a:latin typeface="Source Sans Pro Semibold"/>
                <a:ea typeface="DejaVu Sans"/>
              </a:rPr>
              <a:t>-Parity.</a:t>
            </a:r>
            <a:endParaRPr b="0" lang="fr-FR" sz="26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142"/>
              </a:spcAft>
            </a:pPr>
            <a:r>
              <a:rPr b="1" lang="fr-FR" sz="2600" spc="-1" strike="noStrike">
                <a:solidFill>
                  <a:srgbClr val="1c1c1c"/>
                </a:solidFill>
                <a:latin typeface="Source Sans Pro Semibold"/>
                <a:ea typeface="DejaVu Sans"/>
              </a:rPr>
              <a:t>-Creation of the Marc Yor Prize (with SMF) 2017 :  Charles Bordenave, Christophe Garban.</a:t>
            </a:r>
            <a:endParaRPr b="0" lang="fr-FR" sz="26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142"/>
              </a:spcAft>
            </a:pPr>
            <a:r>
              <a:rPr b="1" lang="fr-FR" sz="2600" spc="-1" strike="noStrike">
                <a:solidFill>
                  <a:srgbClr val="1c1c1c"/>
                </a:solidFill>
                <a:latin typeface="Source Sans Pro Semibold"/>
                <a:ea typeface="DejaVu Sans"/>
              </a:rPr>
              <a:t>-Creation of the Jean-Jacques Moreau Prize (with SMF) 2019</a:t>
            </a:r>
            <a:endParaRPr b="0" lang="fr-FR" sz="26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142"/>
              </a:spcAft>
            </a:pPr>
            <a:r>
              <a:rPr b="1" lang="fr-FR" sz="2600" spc="-1" strike="noStrike">
                <a:solidFill>
                  <a:srgbClr val="1c1c1c"/>
                </a:solidFill>
                <a:latin typeface="Source Sans Pro Semibold"/>
                <a:ea typeface="DejaVu Sans"/>
              </a:rPr>
              <a:t> </a:t>
            </a:r>
            <a:endParaRPr b="0" lang="fr-FR" sz="2600" spc="-1" strike="noStrike"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</TotalTime>
  <Application>LibreOffice/6.0.3.2$Linux_X86_64 LibreOffice_project/00m0$Build-2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2018-04-15T10:13:17Z</dcterms:created>
  <dc:creator/>
  <dc:description/>
  <dc:language>fr-FR</dc:language>
  <cp:lastModifiedBy/>
  <dcterms:modified xsi:type="dcterms:W3CDTF">2018-04-15T11:26:44Z</dcterms:modified>
  <cp:revision>13</cp:revision>
  <dc:subject/>
  <dc:title/>
</cp:coreProperties>
</file>